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330" r:id="rId2"/>
    <p:sldId id="427" r:id="rId3"/>
    <p:sldId id="428" r:id="rId4"/>
    <p:sldId id="429" r:id="rId5"/>
    <p:sldId id="415" r:id="rId6"/>
    <p:sldId id="426" r:id="rId7"/>
    <p:sldId id="412" r:id="rId8"/>
    <p:sldId id="413" r:id="rId9"/>
    <p:sldId id="414" r:id="rId10"/>
    <p:sldId id="417" r:id="rId11"/>
    <p:sldId id="422" r:id="rId12"/>
    <p:sldId id="421" r:id="rId13"/>
    <p:sldId id="418" r:id="rId14"/>
    <p:sldId id="430" r:id="rId15"/>
    <p:sldId id="431" r:id="rId16"/>
    <p:sldId id="432" r:id="rId17"/>
    <p:sldId id="358" r:id="rId18"/>
    <p:sldId id="359" r:id="rId19"/>
    <p:sldId id="361" r:id="rId20"/>
    <p:sldId id="403" r:id="rId21"/>
    <p:sldId id="404" r:id="rId22"/>
    <p:sldId id="331" r:id="rId23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96" y="3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643F432-EAE4-4F08-8608-9A71AB486B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19685E1-B3A1-4EE5-95CE-FFD3EBD6074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5B5C8621-60DE-49F3-9819-7544336BCBC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18C2250-B224-4A60-BE9F-83921E9406E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71ABA962-C6EC-469C-A42B-308F757224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30E9C4C-B9E3-4E03-A472-47CBEC8C89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087036B-274F-4905-A9EA-6D37FE55D3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5489CC4-077C-42DB-A1D9-A1F9E31FDB7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8FAB376-1BD5-453C-87D1-02D4AE1F6AB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2EB12BAF-9F25-4BC0-9E98-A528A7C9C0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87AD8CA-BE8A-44A9-8D72-EF5DF2211E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58D3C4-1DA7-4CCB-8B72-0253DB10980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Avalanche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F75D21-4902-4204-850F-2DC48C753F2A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B53F19-9B84-470D-8FC7-6ABE727FA285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57ADCB0-B528-46F8-987A-EDCD0C5C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82D4A7E3-B0E6-4EEC-BD5B-C67360122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32841DF4-B050-4C54-85B7-58DD75864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06295442-F187-4DC8-9ACD-EFB9F6D12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25D90CD-DBD4-48D0-99C2-B03BC5717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Edit9on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16D1EDFA-BBDA-4072-A289-149313842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1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77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09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60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8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33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4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11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40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65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16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7F30CF4-44AE-4913-9C78-2D29629B8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3B3DD5A5-96BE-44D0-9C3D-766EE38B3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72A2595-1ED2-422B-A138-22BF16038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486C5F81-1528-4869-B09F-E7A7DF6AC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1.</a:t>
            </a:r>
            <a:fld id="{15A72706-FA33-44A0-BA7B-03D8B36F04BE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8C17EA2F-DA02-4FFA-812D-EBE1E666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CABC69D6-7B3D-4265-B5F1-72803088A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30468" y="1295400"/>
            <a:ext cx="8467725" cy="1816356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Chapter 0:  </a:t>
            </a:r>
            <a:br>
              <a:rPr lang="en-US" altLang="en-US" dirty="0" smtClean="0"/>
            </a:br>
            <a:r>
              <a:rPr lang="en-US" altLang="en-US" dirty="0" smtClean="0"/>
              <a:t>Computer System Architecture For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-176213"/>
            <a:ext cx="4627562" cy="71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1"/>
          <p:cNvSpPr txBox="1">
            <a:spLocks noChangeArrowheads="1"/>
          </p:cNvSpPr>
          <p:nvPr/>
        </p:nvSpPr>
        <p:spPr bwMode="auto">
          <a:xfrm>
            <a:off x="392113" y="2222500"/>
            <a:ext cx="41243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AR: address register</a:t>
            </a:r>
          </a:p>
          <a:p>
            <a:r>
              <a:rPr lang="en-US" altLang="en-US" dirty="0"/>
              <a:t>PC: program counter</a:t>
            </a:r>
          </a:p>
          <a:p>
            <a:r>
              <a:rPr lang="en-US" altLang="en-US" dirty="0"/>
              <a:t>DR: data register</a:t>
            </a:r>
          </a:p>
          <a:p>
            <a:r>
              <a:rPr lang="en-US" altLang="en-US" dirty="0"/>
              <a:t>AC: Arithmetic register</a:t>
            </a:r>
          </a:p>
          <a:p>
            <a:r>
              <a:rPr lang="en-US" altLang="en-US" dirty="0"/>
              <a:t>IR: </a:t>
            </a:r>
            <a:r>
              <a:rPr lang="en-US" altLang="en-US" dirty="0" smtClean="0"/>
              <a:t>Instruction </a:t>
            </a:r>
            <a:r>
              <a:rPr lang="en-US" altLang="en-US" dirty="0"/>
              <a:t>register</a:t>
            </a:r>
          </a:p>
          <a:p>
            <a:r>
              <a:rPr lang="en-US" altLang="en-US" dirty="0"/>
              <a:t>TR: temporary register</a:t>
            </a:r>
          </a:p>
          <a:p>
            <a:r>
              <a:rPr lang="en-US" altLang="en-US" dirty="0"/>
              <a:t>INPR/OUTR: input/output register</a:t>
            </a:r>
          </a:p>
          <a:p>
            <a:endParaRPr lang="en-US" altLang="en-US" dirty="0"/>
          </a:p>
        </p:txBody>
      </p:sp>
      <p:sp>
        <p:nvSpPr>
          <p:cNvPr id="5" name="Title 1"/>
          <p:cNvSpPr txBox="1">
            <a:spLocks noChangeArrowheads="1"/>
          </p:cNvSpPr>
          <p:nvPr/>
        </p:nvSpPr>
        <p:spPr bwMode="auto">
          <a:xfrm>
            <a:off x="1238864" y="158751"/>
            <a:ext cx="571745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US" altLang="en-US" kern="0" dirty="0" smtClean="0"/>
              <a:t>Bus and CPU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0"/>
            <a:ext cx="6330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425780" y="147694"/>
            <a:ext cx="2544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Computer Operation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932"/>
            <a:ext cx="3463862" cy="258060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Right Arrow 2"/>
          <p:cNvSpPr/>
          <p:nvPr/>
        </p:nvSpPr>
        <p:spPr bwMode="auto">
          <a:xfrm>
            <a:off x="3126658" y="2670176"/>
            <a:ext cx="452284" cy="58430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88900"/>
            <a:ext cx="5724525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Box 2"/>
          <p:cNvSpPr txBox="1">
            <a:spLocks noChangeArrowheads="1"/>
          </p:cNvSpPr>
          <p:nvPr/>
        </p:nvSpPr>
        <p:spPr bwMode="auto">
          <a:xfrm>
            <a:off x="1376414" y="0"/>
            <a:ext cx="2349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Memory-reference Instruction without DMA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0" y="2851355"/>
            <a:ext cx="41717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ISZ: Increment and Skip if Zero</a:t>
            </a:r>
          </a:p>
          <a:p>
            <a:r>
              <a:rPr lang="en-US" sz="1600" dirty="0" smtClean="0"/>
              <a:t>BSA: Branch and Save Return Address</a:t>
            </a:r>
          </a:p>
          <a:p>
            <a:r>
              <a:rPr lang="en-US" sz="1600" dirty="0" smtClean="0"/>
              <a:t>BUN: Branch unconditionally</a:t>
            </a:r>
          </a:p>
          <a:p>
            <a:r>
              <a:rPr lang="en-US" sz="1600" dirty="0" smtClean="0"/>
              <a:t>STA: Store AC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1505053" y="293687"/>
            <a:ext cx="284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Interrupt and Handling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0"/>
            <a:ext cx="4287837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038"/>
            <a:ext cx="5145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17" y="3824749"/>
            <a:ext cx="4975260" cy="2934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75" y="347441"/>
            <a:ext cx="4847201" cy="25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83" y="1018252"/>
            <a:ext cx="6219211" cy="3145680"/>
          </a:xfrm>
          <a:prstGeom prst="rect">
            <a:avLst/>
          </a:prstGeom>
        </p:spPr>
      </p:pic>
      <p:sp>
        <p:nvSpPr>
          <p:cNvPr id="4" name="Title 1"/>
          <p:cNvSpPr txBox="1">
            <a:spLocks noChangeArrowheads="1"/>
          </p:cNvSpPr>
          <p:nvPr/>
        </p:nvSpPr>
        <p:spPr bwMode="auto">
          <a:xfrm>
            <a:off x="1154982" y="158751"/>
            <a:ext cx="727781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US" altLang="en-US" kern="0" dirty="0" smtClean="0"/>
              <a:t>Example: Instruction </a:t>
            </a:r>
            <a:r>
              <a:rPr lang="en-US" altLang="en-US" kern="0" dirty="0" smtClean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02480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0"/>
            <a:ext cx="5651039" cy="6920165"/>
          </a:xfrm>
          <a:prstGeom prst="rect">
            <a:avLst/>
          </a:prstGeom>
        </p:spPr>
      </p:pic>
      <p:sp>
        <p:nvSpPr>
          <p:cNvPr id="3" name="Title 1"/>
          <p:cNvSpPr txBox="1">
            <a:spLocks noChangeArrowheads="1"/>
          </p:cNvSpPr>
          <p:nvPr/>
        </p:nvSpPr>
        <p:spPr bwMode="auto">
          <a:xfrm>
            <a:off x="698500" y="107950"/>
            <a:ext cx="2362918" cy="294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US" altLang="en-US" kern="0" dirty="0" smtClean="0"/>
              <a:t>Example: Program to handle an interrupt</a:t>
            </a:r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32313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Common Functions of Interrupts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572250" cy="4530725"/>
          </a:xfrm>
        </p:spPr>
        <p:txBody>
          <a:bodyPr/>
          <a:lstStyle/>
          <a:p>
            <a:r>
              <a:rPr lang="en-US" altLang="en-US" smtClean="0"/>
              <a:t>Interrupt transfers control to the interrupt service routine generally, through the </a:t>
            </a:r>
            <a:r>
              <a:rPr lang="en-US" altLang="en-US" b="1" smtClean="0">
                <a:solidFill>
                  <a:srgbClr val="3366FF"/>
                </a:solidFill>
              </a:rPr>
              <a:t>interrupt</a:t>
            </a:r>
            <a:r>
              <a:rPr lang="en-US" altLang="en-US" i="1" smtClean="0"/>
              <a:t> </a:t>
            </a:r>
            <a:r>
              <a:rPr lang="en-US" altLang="en-US" b="1" smtClean="0">
                <a:solidFill>
                  <a:srgbClr val="3366FF"/>
                </a:solidFill>
              </a:rPr>
              <a:t>vector</a:t>
            </a:r>
            <a:r>
              <a:rPr lang="en-US" altLang="en-US" smtClean="0"/>
              <a:t>, which contains the addresses of all the service routines</a:t>
            </a:r>
            <a:endParaRPr lang="en-US" altLang="en-US" sz="800" smtClean="0"/>
          </a:p>
          <a:p>
            <a:r>
              <a:rPr lang="en-US" altLang="en-US" smtClean="0"/>
              <a:t>Interrupt architecture must save the address of the interrupted instruction</a:t>
            </a:r>
            <a:endParaRPr lang="en-US" altLang="en-US" sz="800" i="1" smtClean="0"/>
          </a:p>
          <a:p>
            <a:r>
              <a:rPr lang="en-US" altLang="en-US" smtClean="0"/>
              <a:t>A </a:t>
            </a:r>
            <a:r>
              <a:rPr lang="en-US" altLang="en-US" b="1" smtClean="0">
                <a:solidFill>
                  <a:srgbClr val="3366FF"/>
                </a:solidFill>
              </a:rPr>
              <a:t>trap</a:t>
            </a:r>
            <a:r>
              <a:rPr lang="en-US" altLang="en-US" smtClean="0"/>
              <a:t> or </a:t>
            </a:r>
            <a:r>
              <a:rPr lang="en-US" altLang="en-US" b="1" smtClean="0">
                <a:solidFill>
                  <a:srgbClr val="3366FF"/>
                </a:solidFill>
              </a:rPr>
              <a:t>exception</a:t>
            </a:r>
            <a:r>
              <a:rPr lang="en-US" altLang="en-US" smtClean="0"/>
              <a:t> is a software-generated interrupt caused either by an error or a user request</a:t>
            </a:r>
            <a:endParaRPr lang="en-US" altLang="en-US" sz="800" smtClean="0"/>
          </a:p>
          <a:p>
            <a:r>
              <a:rPr lang="en-US" altLang="en-US" smtClean="0"/>
              <a:t>An operating system is </a:t>
            </a:r>
            <a:r>
              <a:rPr lang="en-US" altLang="en-US" b="1" smtClean="0">
                <a:solidFill>
                  <a:srgbClr val="3366FF"/>
                </a:solidFill>
              </a:rPr>
              <a:t>interrupt driven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95250"/>
            <a:ext cx="7772400" cy="844550"/>
          </a:xfrm>
        </p:spPr>
        <p:txBody>
          <a:bodyPr/>
          <a:lstStyle/>
          <a:p>
            <a:pPr eaLnBrk="1" hangingPunct="1"/>
            <a:r>
              <a:rPr lang="en-US" altLang="en-US" smtClean="0"/>
              <a:t>Interrupt Handling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619875" cy="4530725"/>
          </a:xfrm>
        </p:spPr>
        <p:txBody>
          <a:bodyPr/>
          <a:lstStyle/>
          <a:p>
            <a:r>
              <a:rPr lang="en-US" altLang="en-US" smtClean="0"/>
              <a:t>The operating system preserves the state of the CPU by storing registers and the program counter</a:t>
            </a:r>
          </a:p>
          <a:p>
            <a:r>
              <a:rPr lang="en-US" altLang="en-US" smtClean="0"/>
              <a:t>Determines which type of interrupt has occurred: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Polling</a:t>
            </a:r>
          </a:p>
          <a:p>
            <a:pPr lvl="2"/>
            <a:r>
              <a:rPr lang="en-US" altLang="en-US" smtClean="0"/>
              <a:t>It does not indicate which device. The interrupt controller must poll (send a signal out to) each device to determine which one made the request.</a:t>
            </a:r>
            <a:endParaRPr lang="en-US" altLang="en-US" b="1" smtClean="0">
              <a:solidFill>
                <a:srgbClr val="3366FF"/>
              </a:solidFill>
            </a:endParaRP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vectored</a:t>
            </a:r>
            <a:r>
              <a:rPr lang="en-US" altLang="en-US" smtClean="0"/>
              <a:t> interrupt system</a:t>
            </a:r>
          </a:p>
          <a:p>
            <a:r>
              <a:rPr lang="en-US" altLang="en-US" smtClean="0"/>
              <a:t>Separate segments of code determine what action should be taken for each type of interrupt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I/O Structures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5350" y="1244600"/>
            <a:ext cx="6845300" cy="45831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After I/O starts, control returns to user program without waiting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>
                <a:solidFill>
                  <a:srgbClr val="3366FF"/>
                </a:solidFill>
              </a:rPr>
              <a:t>System call </a:t>
            </a:r>
            <a:r>
              <a:rPr lang="en-US" altLang="en-US" smtClean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>
                <a:solidFill>
                  <a:srgbClr val="3366FF"/>
                </a:solidFill>
              </a:rPr>
              <a:t>Device-status table </a:t>
            </a:r>
            <a:r>
              <a:rPr lang="en-US" altLang="en-US" smtClean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Prerequisite for OS &amp; Parallel Computing</a:t>
            </a:r>
          </a:p>
          <a:p>
            <a:r>
              <a:rPr lang="en-US" dirty="0" smtClean="0"/>
              <a:t>Reference: Morris Mano “Computer System Architecture”, 3</a:t>
            </a:r>
            <a:r>
              <a:rPr lang="en-US" baseline="30000" dirty="0" smtClean="0"/>
              <a:t>rd</a:t>
            </a:r>
            <a:r>
              <a:rPr lang="en-US" dirty="0" smtClean="0"/>
              <a:t>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5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166688"/>
            <a:ext cx="7666037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Direct Memory Access Structure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8900" cy="4530725"/>
          </a:xfrm>
        </p:spPr>
        <p:txBody>
          <a:bodyPr/>
          <a:lstStyle/>
          <a:p>
            <a:r>
              <a:rPr lang="en-US" altLang="en-US" smtClean="0"/>
              <a:t>Used for high-speed I/O devices able to transmit information at close to memory speeds</a:t>
            </a:r>
          </a:p>
          <a:p>
            <a:r>
              <a:rPr lang="en-US" altLang="en-US" smtClean="0"/>
              <a:t>Device controller transfers blocks of data from buffer storage directly to main memory without CPU intervention</a:t>
            </a:r>
          </a:p>
          <a:p>
            <a:r>
              <a:rPr lang="en-US" altLang="en-US" smtClean="0"/>
              <a:t>Only one interrupt is generated per block, rather than the one interrupt per byte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166688"/>
            <a:ext cx="8229600" cy="576262"/>
          </a:xfrm>
        </p:spPr>
        <p:txBody>
          <a:bodyPr/>
          <a:lstStyle/>
          <a:p>
            <a:r>
              <a:rPr lang="en-US" altLang="en-US" smtClean="0"/>
              <a:t>How a Modern Computer Works</a:t>
            </a:r>
          </a:p>
        </p:txBody>
      </p:sp>
      <p:pic>
        <p:nvPicPr>
          <p:cNvPr id="60419" name="Picture 5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1230313"/>
            <a:ext cx="5132387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3"/>
          <p:cNvSpPr txBox="1">
            <a:spLocks noChangeArrowheads="1"/>
          </p:cNvSpPr>
          <p:nvPr/>
        </p:nvSpPr>
        <p:spPr bwMode="auto">
          <a:xfrm>
            <a:off x="4787900" y="5637213"/>
            <a:ext cx="2874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i="1">
                <a:latin typeface="Verdana" panose="020B0604030504040204" pitchFamily="34" charset="0"/>
              </a:rPr>
              <a:t>A von Neumann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End of Chapter 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Transistor: Semi-conductor</a:t>
            </a:r>
          </a:p>
          <a:p>
            <a:r>
              <a:rPr lang="en-US" dirty="0" smtClean="0"/>
              <a:t>Digital Circuit</a:t>
            </a:r>
          </a:p>
          <a:p>
            <a:r>
              <a:rPr lang="en-US" dirty="0" smtClean="0"/>
              <a:t>Logic Gate</a:t>
            </a:r>
          </a:p>
          <a:p>
            <a:r>
              <a:rPr lang="en-US" dirty="0" smtClean="0"/>
              <a:t>Digital Component</a:t>
            </a:r>
          </a:p>
          <a:p>
            <a:r>
              <a:rPr lang="en-US" dirty="0" smtClean="0"/>
              <a:t>Register</a:t>
            </a:r>
          </a:p>
          <a:p>
            <a:r>
              <a:rPr lang="en-US" dirty="0" smtClean="0"/>
              <a:t>Memory</a:t>
            </a:r>
          </a:p>
          <a:p>
            <a:r>
              <a:rPr lang="en-US" dirty="0" smtClean="0"/>
              <a:t>Bus</a:t>
            </a:r>
          </a:p>
          <a:p>
            <a:r>
              <a:rPr lang="en-US" dirty="0" smtClean="0"/>
              <a:t>Central Process Unit</a:t>
            </a:r>
          </a:p>
          <a:p>
            <a:r>
              <a:rPr lang="en-US" dirty="0" smtClean="0"/>
              <a:t>Instruction </a:t>
            </a:r>
          </a:p>
          <a:p>
            <a:r>
              <a:rPr lang="en-US" dirty="0" smtClean="0"/>
              <a:t>Computer Operation</a:t>
            </a:r>
          </a:p>
          <a:p>
            <a:r>
              <a:rPr lang="en-US" dirty="0" smtClean="0"/>
              <a:t>I/O Interrupt</a:t>
            </a:r>
          </a:p>
          <a:p>
            <a:r>
              <a:rPr lang="en-US" dirty="0" smtClean="0"/>
              <a:t>DMA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8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</a:t>
            </a:r>
            <a:endParaRPr lang="en-US" dirty="0"/>
          </a:p>
        </p:txBody>
      </p:sp>
      <p:pic>
        <p:nvPicPr>
          <p:cNvPr id="5" name="Picture 6" descr="BJT NPN symbol (case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44" y="4471748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59" y="2168902"/>
            <a:ext cx="919406" cy="8661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301450"/>
            <a:ext cx="388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Bipolar junction transistor (BJT)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9094" y="3358623"/>
            <a:ext cx="4921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N-type metal-oxide-semiconductor logic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623" y="1944170"/>
            <a:ext cx="1395602" cy="137159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12600"/>
              </p:ext>
            </p:extLst>
          </p:nvPr>
        </p:nvGraphicFramePr>
        <p:xfrm>
          <a:off x="4721316" y="4094331"/>
          <a:ext cx="4147380" cy="1920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41832">
                  <a:extLst>
                    <a:ext uri="{9D8B030D-6E8A-4147-A177-3AD203B41FA5}">
                      <a16:colId xmlns:a16="http://schemas.microsoft.com/office/drawing/2014/main" val="1312309337"/>
                    </a:ext>
                  </a:extLst>
                </a:gridCol>
                <a:gridCol w="2605548">
                  <a:extLst>
                    <a:ext uri="{9D8B030D-6E8A-4147-A177-3AD203B41FA5}">
                      <a16:colId xmlns:a16="http://schemas.microsoft.com/office/drawing/2014/main" val="1690193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BE</a:t>
                      </a:r>
                      <a:r>
                        <a:rPr lang="en-US" dirty="0" smtClean="0"/>
                        <a:t>(Voltage)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(Current)</a:t>
                      </a:r>
                      <a:endParaRPr lang="en-US" baseline="-2500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5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(voltage)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 through CE </a:t>
                      </a:r>
                    </a:p>
                    <a:p>
                      <a:r>
                        <a:rPr lang="en-US" dirty="0" smtClean="0"/>
                        <a:t>(Short circuit)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8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(voltage)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 through CE (CE is broken)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6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6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ChangeArrowheads="1"/>
          </p:cNvSpPr>
          <p:nvPr/>
        </p:nvSpPr>
        <p:spPr bwMode="auto">
          <a:xfrm>
            <a:off x="1100138" y="198438"/>
            <a:ext cx="75866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Transistor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795870"/>
            <a:ext cx="6492879" cy="295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534988" y="1293813"/>
            <a:ext cx="131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Transistor</a:t>
            </a:r>
          </a:p>
        </p:txBody>
      </p:sp>
      <p:pic>
        <p:nvPicPr>
          <p:cNvPr id="50181" name="Picture 4" descr="https://upload.wikimedia.org/wikipedia/commons/thumb/1/13/NPN_BJT_Basic_Operation_%28Active%29.svg/942px-NPN_BJT_Basic_Operation_%28Active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14" y="1097835"/>
            <a:ext cx="50165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BJT NPN symbol (case)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603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10744"/>
              </p:ext>
            </p:extLst>
          </p:nvPr>
        </p:nvGraphicFramePr>
        <p:xfrm>
          <a:off x="145834" y="1663700"/>
          <a:ext cx="4147380" cy="19202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41832">
                  <a:extLst>
                    <a:ext uri="{9D8B030D-6E8A-4147-A177-3AD203B41FA5}">
                      <a16:colId xmlns:a16="http://schemas.microsoft.com/office/drawing/2014/main" val="1312309337"/>
                    </a:ext>
                  </a:extLst>
                </a:gridCol>
                <a:gridCol w="2605548">
                  <a:extLst>
                    <a:ext uri="{9D8B030D-6E8A-4147-A177-3AD203B41FA5}">
                      <a16:colId xmlns:a16="http://schemas.microsoft.com/office/drawing/2014/main" val="1690193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BE</a:t>
                      </a:r>
                      <a:r>
                        <a:rPr lang="en-US" dirty="0" smtClean="0"/>
                        <a:t>(Voltage)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(Current)</a:t>
                      </a:r>
                      <a:endParaRPr lang="en-US" baseline="-2500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5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(voltage)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 through CE </a:t>
                      </a:r>
                    </a:p>
                    <a:p>
                      <a:r>
                        <a:rPr lang="en-US" dirty="0" smtClean="0"/>
                        <a:t>(Short circuit)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8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(voltage)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I</a:t>
                      </a:r>
                      <a:r>
                        <a:rPr lang="en-US" baseline="-25000" dirty="0" smtClean="0"/>
                        <a:t>CE</a:t>
                      </a:r>
                      <a:r>
                        <a:rPr lang="en-US" dirty="0" smtClean="0"/>
                        <a:t> through CE (CE is broken)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6713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extremetech.com/wp-content/uploads/2015/04/MooresLaw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19238"/>
            <a:ext cx="750887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1"/>
          <p:cNvSpPr>
            <a:spLocks noChangeArrowheads="1"/>
          </p:cNvSpPr>
          <p:nvPr/>
        </p:nvSpPr>
        <p:spPr bwMode="auto">
          <a:xfrm>
            <a:off x="440660" y="851515"/>
            <a:ext cx="8467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Moor’s Law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number of transistor on an IC would double every 18 months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ChangeArrowheads="1"/>
          </p:cNvSpPr>
          <p:nvPr/>
        </p:nvSpPr>
        <p:spPr bwMode="auto">
          <a:xfrm>
            <a:off x="1100138" y="198438"/>
            <a:ext cx="75866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Logic Gate</a:t>
            </a:r>
          </a:p>
        </p:txBody>
      </p:sp>
      <p:sp>
        <p:nvSpPr>
          <p:cNvPr id="53251" name="TextBox 2"/>
          <p:cNvSpPr txBox="1">
            <a:spLocks noChangeArrowheads="1"/>
          </p:cNvSpPr>
          <p:nvPr/>
        </p:nvSpPr>
        <p:spPr bwMode="auto">
          <a:xfrm>
            <a:off x="585788" y="1254125"/>
            <a:ext cx="1409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Logic Gate</a:t>
            </a:r>
          </a:p>
        </p:txBody>
      </p:sp>
      <p:pic>
        <p:nvPicPr>
          <p:cNvPr id="53252" name="Picture 2" descr="https://upload.wikimedia.org/wikipedia/commons/thumb/7/7e/TransistorANDgate.png/124px-TransistorANDg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5" y="2253020"/>
            <a:ext cx="2554287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4" descr="https://upload.wikimedia.org/wikipedia/commons/7/7c/NMOS_AND_g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53" y="59096"/>
            <a:ext cx="2179637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25" y="3789744"/>
            <a:ext cx="597217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ChangeArrowheads="1"/>
          </p:cNvSpPr>
          <p:nvPr/>
        </p:nvSpPr>
        <p:spPr bwMode="auto">
          <a:xfrm>
            <a:off x="1100138" y="198438"/>
            <a:ext cx="75866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Digital Component </a:t>
            </a:r>
          </a:p>
        </p:txBody>
      </p:sp>
      <p:sp>
        <p:nvSpPr>
          <p:cNvPr id="54275" name="TextBox 4"/>
          <p:cNvSpPr txBox="1">
            <a:spLocks noChangeArrowheads="1"/>
          </p:cNvSpPr>
          <p:nvPr/>
        </p:nvSpPr>
        <p:spPr bwMode="auto">
          <a:xfrm>
            <a:off x="681038" y="1106488"/>
            <a:ext cx="6812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 smtClean="0">
                <a:latin typeface="Verdana" panose="020B0604030504040204" pitchFamily="34" charset="0"/>
              </a:rPr>
              <a:t>Flip-Flop: Consists of Register (state-related component)</a:t>
            </a:r>
            <a:endParaRPr kumimoji="0"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542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098675"/>
            <a:ext cx="2786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808163"/>
            <a:ext cx="5151438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4356100"/>
            <a:ext cx="4729162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356100"/>
            <a:ext cx="3724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ChangeArrowheads="1"/>
          </p:cNvSpPr>
          <p:nvPr/>
        </p:nvSpPr>
        <p:spPr bwMode="auto">
          <a:xfrm>
            <a:off x="1100138" y="198438"/>
            <a:ext cx="75866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Register</a:t>
            </a: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1233488"/>
            <a:ext cx="3421063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3"/>
          <p:cNvSpPr txBox="1">
            <a:spLocks noChangeArrowheads="1"/>
          </p:cNvSpPr>
          <p:nvPr/>
        </p:nvSpPr>
        <p:spPr bwMode="auto">
          <a:xfrm>
            <a:off x="719138" y="1233488"/>
            <a:ext cx="1214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Register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11075</TotalTime>
  <Words>530</Words>
  <Application>Microsoft Office PowerPoint</Application>
  <PresentationFormat>On-screen Show (4:3)</PresentationFormat>
  <Paragraphs>94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Monotype Sorts</vt:lpstr>
      <vt:lpstr>ＭＳ Ｐゴシック</vt:lpstr>
      <vt:lpstr>ＭＳ Ｐゴシック</vt:lpstr>
      <vt:lpstr>Arial</vt:lpstr>
      <vt:lpstr>Helvetica</vt:lpstr>
      <vt:lpstr>Times New Roman</vt:lpstr>
      <vt:lpstr>Verdana</vt:lpstr>
      <vt:lpstr>Webdings</vt:lpstr>
      <vt:lpstr>os-8</vt:lpstr>
      <vt:lpstr>Chapter 0:   Computer System Architecture For OS</vt:lpstr>
      <vt:lpstr>Computer System Architecture</vt:lpstr>
      <vt:lpstr>Content</vt:lpstr>
      <vt:lpstr>Transistor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Functions of Interrupts</vt:lpstr>
      <vt:lpstr>Interrupt Handling</vt:lpstr>
      <vt:lpstr>Two I/O Structures</vt:lpstr>
      <vt:lpstr>Direct Memory Access Structure</vt:lpstr>
      <vt:lpstr>How a Modern Computer Works</vt:lpstr>
      <vt:lpstr>End of Chapter 0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Yu, Ning (nyu)</cp:lastModifiedBy>
  <cp:revision>242</cp:revision>
  <cp:lastPrinted>2001-06-14T13:58:17Z</cp:lastPrinted>
  <dcterms:created xsi:type="dcterms:W3CDTF">2011-01-13T23:43:38Z</dcterms:created>
  <dcterms:modified xsi:type="dcterms:W3CDTF">2020-02-06T01:03:40Z</dcterms:modified>
</cp:coreProperties>
</file>